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14" d="100"/>
          <a:sy n="114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4B29B3-1498-4B02-A7B5-259A63F0AD4A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17F47C7-0845-47F2-B035-7D6E39132F94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/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участия в Стимулирующей программе ЮЛ (ИП) подает документы в ООО «Газпром газомоторное топливо»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6110FD-51A0-41CC-BCF7-5101CA39935A}" type="parTrans" cxnId="{0CD3784F-7FAF-497C-BA53-F83BE8DEC2C6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CD197F-EF8B-42B1-AD53-F03AE3EB07CD}" type="sibTrans" cxnId="{0CD3784F-7FAF-497C-BA53-F83BE8DEC2C6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9BE3A-DB51-4624-A5E4-B53EF80A1D5D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Данные об ЮЛ (ИП)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передает в ППТО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957607-B913-4CFF-A9D6-BE96D27235AC}" type="parTrans" cxnId="{A00DC185-3559-49D2-8085-2D5713EBAEA1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46CB1B-E23A-4066-84CD-6BDBA76DB97A}" type="sibTrans" cxnId="{A00DC185-3559-49D2-8085-2D5713EBAEA1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A8EDD4-21F3-40C6-9FE9-E2E5AC8ACE22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топливо», ППТО заключают с ЮЛ (ИП) трехсторонний договор на установку ГБО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93AF4F-E580-4585-886B-61D325C7012F}" type="parTrans" cxnId="{70A01FA6-9007-4D05-A8D1-E3DDB15480EF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3DADB8-9468-4566-B0C2-B5421AED0713}" type="sibTrans" cxnId="{70A01FA6-9007-4D05-A8D1-E3DDB15480EF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E2443A-BF5C-4E2D-80E0-DC9E3F493220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установку ГБО,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оборудование» перечисляет в ППТО средства (являющиеся займом+1%) или получение топливной карты на 1500 </a:t>
          </a:r>
          <a:r>
            <a:rPr lang="ru-RU" sz="1350" b="0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куб.м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029CF2-B8CD-453F-96B3-073892EECEED}" type="parTrans" cxnId="{445F96D5-5C3E-4313-A2B9-2AA4E90C661D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9B5C4-5AF6-470B-ADDB-1AA1D4782353}" type="sibTrans" cxnId="{445F96D5-5C3E-4313-A2B9-2AA4E90C661D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01EC76-F5C9-48EE-814E-0A26DF272F58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15-30% затрат ЮЛ (ИП)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6E130D-CE07-4404-BC8E-47370E5EE164}" type="parTrans" cxnId="{0E473346-8879-4CEF-B6CC-26AC6DC33605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862773-1253-427B-89D8-1892FDFEBF4D}" type="sibTrans" cxnId="{0E473346-8879-4CEF-B6CC-26AC6DC33605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D24257-FE0D-4F65-8234-EC688CC23DD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                (на первичную экспертизу)     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CE9018-2024-4068-B169-72F2D50C6C26}" type="parTrans" cxnId="{EF42F13E-3ACD-48D2-9063-4A56432A1330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CCC20-C5A6-4882-9D73-897268E86133}" type="sibTrans" cxnId="{EF42F13E-3ACD-48D2-9063-4A56432A1330}">
      <dgm:prSet/>
      <dgm:spPr>
        <a:solidFill>
          <a:schemeClr val="bg1">
            <a:lumMod val="5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863B29-E26A-4AD6-BD0C-428CE837A39A}">
      <dgm:prSet phldrT="[Текст]" custT="1"/>
      <dgm:spPr>
        <a:solidFill>
          <a:schemeClr val="accent4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ТС 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на газомоторное топливо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6415A1-88AA-40B1-9E06-075797AE6D04}" type="sibTrans" cxnId="{F63607CF-50EF-40AD-840E-793D37A99629}">
      <dgm:prSet/>
      <dgm:spPr>
        <a:solidFill>
          <a:schemeClr val="accent4"/>
        </a:solidFill>
        <a:ln>
          <a:solidFill>
            <a:srgbClr val="7030A0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68A54E-A3E1-48F9-B95C-F41B51454A37}" type="parTrans" cxnId="{F63607CF-50EF-40AD-840E-793D37A99629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16D1BC-C61F-4F4C-B49C-E81FC12B5E27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на метан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9AC8FA-5BD0-4042-86FE-75926038F348}" type="sibTrans" cxnId="{9860908F-91C4-4893-B188-819ACEF12223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452AB-611B-4156-9DDE-6116D2DC198E}" type="parTrans" cxnId="{9860908F-91C4-4893-B188-819ACEF12223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BAEBD-9E9E-4481-B2E8-47C5D39493B6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субсидии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формирует пакет документов самостоятельно или через ППТО для отправки  в Министерство экономики РТ</a:t>
          </a: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5820BAF2-38C6-4344-B084-9D8AD8CB5888}" type="sibTrans" cxnId="{0876AF0E-7D70-4C89-A023-0EB7EE941C5A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4C3609-D8A3-4975-A727-E658BC4492BA}" type="parTrans" cxnId="{0876AF0E-7D70-4C89-A023-0EB7EE941C5A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1C2354-4EED-40BD-A59A-CCA7FA102164}" type="pres">
      <dgm:prSet presAssocID="{8A4B29B3-1498-4B02-A7B5-259A63F0AD4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34DAA1A-0FA1-42D7-B4AB-30F2819BADA0}" type="pres">
      <dgm:prSet presAssocID="{A17F47C7-0845-47F2-B035-7D6E39132F94}" presName="compNode" presStyleCnt="0"/>
      <dgm:spPr/>
    </dgm:pt>
    <dgm:pt modelId="{A12ED502-0B47-45C0-9E26-7B73A6F7A490}" type="pres">
      <dgm:prSet presAssocID="{A17F47C7-0845-47F2-B035-7D6E39132F94}" presName="dummyConnPt" presStyleCnt="0"/>
      <dgm:spPr/>
    </dgm:pt>
    <dgm:pt modelId="{1B699BD0-E626-485E-B1F3-9DD8E6CD31CA}" type="pres">
      <dgm:prSet presAssocID="{A17F47C7-0845-47F2-B035-7D6E39132F9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608A5-EE7F-4BC7-8822-7317EE56AEA1}" type="pres">
      <dgm:prSet presAssocID="{D7CD197F-EF8B-42B1-AD53-F03AE3EB07CD}" presName="sibTrans" presStyleLbl="bgSibTrans2D1" presStyleIdx="0" presStyleCnt="8" custLinFactNeighborX="86479" custLinFactNeighborY="2566"/>
      <dgm:spPr/>
      <dgm:t>
        <a:bodyPr/>
        <a:lstStyle/>
        <a:p>
          <a:endParaRPr lang="ru-RU"/>
        </a:p>
      </dgm:t>
    </dgm:pt>
    <dgm:pt modelId="{4A98F0FE-1F8E-453E-A1C7-42D5E08ADFAC}" type="pres">
      <dgm:prSet presAssocID="{3879BE3A-DB51-4624-A5E4-B53EF80A1D5D}" presName="compNode" presStyleCnt="0"/>
      <dgm:spPr/>
    </dgm:pt>
    <dgm:pt modelId="{CDC851B4-A940-4485-99D0-155DC81014FD}" type="pres">
      <dgm:prSet presAssocID="{3879BE3A-DB51-4624-A5E4-B53EF80A1D5D}" presName="dummyConnPt" presStyleCnt="0"/>
      <dgm:spPr/>
    </dgm:pt>
    <dgm:pt modelId="{9A30B9EB-536F-4582-A4F1-FABFE9E926C0}" type="pres">
      <dgm:prSet presAssocID="{3879BE3A-DB51-4624-A5E4-B53EF80A1D5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E7149-847E-4AB1-A9F7-64DD186B7ABB}" type="pres">
      <dgm:prSet presAssocID="{5846CB1B-E23A-4066-84CD-6BDBA76DB97A}" presName="sibTrans" presStyleLbl="bgSibTrans2D1" presStyleIdx="1" presStyleCnt="8" custLinFactNeighborX="82132" custLinFactNeighborY="25046"/>
      <dgm:spPr/>
      <dgm:t>
        <a:bodyPr/>
        <a:lstStyle/>
        <a:p>
          <a:endParaRPr lang="ru-RU"/>
        </a:p>
      </dgm:t>
    </dgm:pt>
    <dgm:pt modelId="{90321A9F-7ECC-4329-ADC6-4908912F8156}" type="pres">
      <dgm:prSet presAssocID="{C8A8EDD4-21F3-40C6-9FE9-E2E5AC8ACE22}" presName="compNode" presStyleCnt="0"/>
      <dgm:spPr/>
    </dgm:pt>
    <dgm:pt modelId="{C61F8D35-FDD2-4415-9673-57751B65578B}" type="pres">
      <dgm:prSet presAssocID="{C8A8EDD4-21F3-40C6-9FE9-E2E5AC8ACE22}" presName="dummyConnPt" presStyleCnt="0"/>
      <dgm:spPr/>
    </dgm:pt>
    <dgm:pt modelId="{F9ABEE37-1717-4469-B8C7-C1EC5843D279}" type="pres">
      <dgm:prSet presAssocID="{C8A8EDD4-21F3-40C6-9FE9-E2E5AC8ACE2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1ED9A-5742-483A-A884-53654641B61E}" type="pres">
      <dgm:prSet presAssocID="{0A3DADB8-9468-4566-B0C2-B5421AED0713}" presName="sibTrans" presStyleLbl="bgSibTrans2D1" presStyleIdx="2" presStyleCnt="8" custLinFactNeighborX="234" custLinFactNeighborY="4394"/>
      <dgm:spPr/>
      <dgm:t>
        <a:bodyPr/>
        <a:lstStyle/>
        <a:p>
          <a:endParaRPr lang="ru-RU"/>
        </a:p>
      </dgm:t>
    </dgm:pt>
    <dgm:pt modelId="{A8AEE086-9311-4622-AC75-7E5761190462}" type="pres">
      <dgm:prSet presAssocID="{BFD24257-FE0D-4F65-8234-EC688CC23DDD}" presName="compNode" presStyleCnt="0"/>
      <dgm:spPr/>
    </dgm:pt>
    <dgm:pt modelId="{58B05C36-550B-44E3-B9BA-807DA579742A}" type="pres">
      <dgm:prSet presAssocID="{BFD24257-FE0D-4F65-8234-EC688CC23DDD}" presName="dummyConnPt" presStyleCnt="0"/>
      <dgm:spPr/>
    </dgm:pt>
    <dgm:pt modelId="{A4F31232-3C60-455A-BC7C-2E62BF0F52FD}" type="pres">
      <dgm:prSet presAssocID="{BFD24257-FE0D-4F65-8234-EC688CC23DD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5645C-C881-4E7C-A8EF-059407A36E23}" type="pres">
      <dgm:prSet presAssocID="{B0CCCC20-C5A6-4882-9D73-897268E86133}" presName="sibTrans" presStyleLbl="bgSibTrans2D1" presStyleIdx="3" presStyleCnt="8" custLinFactNeighborX="87621" custLinFactNeighborY="9704"/>
      <dgm:spPr/>
      <dgm:t>
        <a:bodyPr/>
        <a:lstStyle/>
        <a:p>
          <a:endParaRPr lang="ru-RU"/>
        </a:p>
      </dgm:t>
    </dgm:pt>
    <dgm:pt modelId="{E9D06B88-71AA-42D3-A9E3-94AF1B751561}" type="pres">
      <dgm:prSet presAssocID="{22E2443A-BF5C-4E2D-80E0-DC9E3F493220}" presName="compNode" presStyleCnt="0"/>
      <dgm:spPr/>
    </dgm:pt>
    <dgm:pt modelId="{2DB220D5-A694-4485-898C-95886CC5FF8B}" type="pres">
      <dgm:prSet presAssocID="{22E2443A-BF5C-4E2D-80E0-DC9E3F493220}" presName="dummyConnPt" presStyleCnt="0"/>
      <dgm:spPr/>
    </dgm:pt>
    <dgm:pt modelId="{77705927-2776-457E-984F-FC38D38F08DD}" type="pres">
      <dgm:prSet presAssocID="{22E2443A-BF5C-4E2D-80E0-DC9E3F493220}" presName="node" presStyleLbl="node1" presStyleIdx="4" presStyleCnt="9" custScaleY="109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7E660-5607-4C90-907F-FCFC3A7D7301}" type="pres">
      <dgm:prSet presAssocID="{BA99B5C4-5AF6-470B-ADDB-1AA1D4782353}" presName="sibTrans" presStyleLbl="bgSibTrans2D1" presStyleIdx="4" presStyleCnt="8" custLinFactNeighborX="87013" custLinFactNeighborY="-30610"/>
      <dgm:spPr/>
      <dgm:t>
        <a:bodyPr/>
        <a:lstStyle/>
        <a:p>
          <a:endParaRPr lang="ru-RU"/>
        </a:p>
      </dgm:t>
    </dgm:pt>
    <dgm:pt modelId="{8CF3C308-D4CC-431E-A74C-795891D61303}" type="pres">
      <dgm:prSet presAssocID="{64863B29-E26A-4AD6-BD0C-428CE837A39A}" presName="compNode" presStyleCnt="0"/>
      <dgm:spPr/>
    </dgm:pt>
    <dgm:pt modelId="{6343F50B-9766-4BA2-A316-A1F906C2684C}" type="pres">
      <dgm:prSet presAssocID="{64863B29-E26A-4AD6-BD0C-428CE837A39A}" presName="dummyConnPt" presStyleCnt="0"/>
      <dgm:spPr/>
    </dgm:pt>
    <dgm:pt modelId="{132EEEE9-3A8F-4D27-A5EE-58AE163260EE}" type="pres">
      <dgm:prSet presAssocID="{64863B29-E26A-4AD6-BD0C-428CE837A39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BE834A-1ADA-4C46-878B-E7DF9A0C3DE1}" type="pres">
      <dgm:prSet presAssocID="{F66415A1-88AA-40B1-9E06-075797AE6D04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B394F4C3-4D02-42EB-8383-61B694AF7C28}" type="pres">
      <dgm:prSet presAssocID="{C816D1BC-C61F-4F4C-B49C-E81FC12B5E27}" presName="compNode" presStyleCnt="0"/>
      <dgm:spPr/>
    </dgm:pt>
    <dgm:pt modelId="{90B87FFC-C4B6-489A-95D3-88D0E999ABDA}" type="pres">
      <dgm:prSet presAssocID="{C816D1BC-C61F-4F4C-B49C-E81FC12B5E27}" presName="dummyConnPt" presStyleCnt="0"/>
      <dgm:spPr/>
    </dgm:pt>
    <dgm:pt modelId="{0ABCC50B-AF69-41D6-8176-E05BEA87A020}" type="pres">
      <dgm:prSet presAssocID="{C816D1BC-C61F-4F4C-B49C-E81FC12B5E2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4C8BE-4E16-4734-A01F-2C289DE96FF0}" type="pres">
      <dgm:prSet presAssocID="{3E9AC8FA-5BD0-4042-86FE-75926038F348}" presName="sibTrans" presStyleLbl="bgSibTrans2D1" presStyleIdx="6" presStyleCnt="8" custLinFactNeighborX="88308" custLinFactNeighborY="27473"/>
      <dgm:spPr/>
      <dgm:t>
        <a:bodyPr/>
        <a:lstStyle/>
        <a:p>
          <a:endParaRPr lang="ru-RU"/>
        </a:p>
      </dgm:t>
    </dgm:pt>
    <dgm:pt modelId="{9BAD6937-0571-4581-9A80-0D2383C95E0F}" type="pres">
      <dgm:prSet presAssocID="{6FEBAEBD-9E9E-4481-B2E8-47C5D39493B6}" presName="compNode" presStyleCnt="0"/>
      <dgm:spPr/>
    </dgm:pt>
    <dgm:pt modelId="{CE82190B-4EFC-4C10-AD50-DFDBB3155D52}" type="pres">
      <dgm:prSet presAssocID="{6FEBAEBD-9E9E-4481-B2E8-47C5D39493B6}" presName="dummyConnPt" presStyleCnt="0"/>
      <dgm:spPr/>
    </dgm:pt>
    <dgm:pt modelId="{C3F493D4-6764-4C0A-B6FD-3E868B62A308}" type="pres">
      <dgm:prSet presAssocID="{6FEBAEBD-9E9E-4481-B2E8-47C5D39493B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616EF-6596-48E9-8178-F1B4BC89F321}" type="pres">
      <dgm:prSet presAssocID="{5820BAF2-38C6-4344-B084-9D8AD8CB5888}" presName="sibTrans" presStyleLbl="bgSibTrans2D1" presStyleIdx="7" presStyleCnt="8" custLinFactNeighborX="86670" custLinFactNeighborY="19750"/>
      <dgm:spPr/>
      <dgm:t>
        <a:bodyPr/>
        <a:lstStyle/>
        <a:p>
          <a:endParaRPr lang="ru-RU"/>
        </a:p>
      </dgm:t>
    </dgm:pt>
    <dgm:pt modelId="{41946B0D-6DA2-44A8-9FEB-7DF239928951}" type="pres">
      <dgm:prSet presAssocID="{C201EC76-F5C9-48EE-814E-0A26DF272F58}" presName="compNode" presStyleCnt="0"/>
      <dgm:spPr/>
    </dgm:pt>
    <dgm:pt modelId="{D167D6FE-3308-4ADE-BBC8-02A39AD89743}" type="pres">
      <dgm:prSet presAssocID="{C201EC76-F5C9-48EE-814E-0A26DF272F58}" presName="dummyConnPt" presStyleCnt="0"/>
      <dgm:spPr/>
    </dgm:pt>
    <dgm:pt modelId="{CA08FB0F-C618-4F14-9B23-C149BCADD8D0}" type="pres">
      <dgm:prSet presAssocID="{C201EC76-F5C9-48EE-814E-0A26DF272F5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0DC185-3559-49D2-8085-2D5713EBAEA1}" srcId="{8A4B29B3-1498-4B02-A7B5-259A63F0AD4A}" destId="{3879BE3A-DB51-4624-A5E4-B53EF80A1D5D}" srcOrd="1" destOrd="0" parTransId="{9E957607-B913-4CFF-A9D6-BE96D27235AC}" sibTransId="{5846CB1B-E23A-4066-84CD-6BDBA76DB97A}"/>
    <dgm:cxn modelId="{F6F080FC-E9A4-4669-AF7F-2AA7A63EDA89}" type="presOf" srcId="{0A3DADB8-9468-4566-B0C2-B5421AED0713}" destId="{7B61ED9A-5742-483A-A884-53654641B61E}" srcOrd="0" destOrd="0" presId="urn:microsoft.com/office/officeart/2005/8/layout/bProcess4"/>
    <dgm:cxn modelId="{8CEE8A0C-ED52-457E-83DF-61801A01C923}" type="presOf" srcId="{C8A8EDD4-21F3-40C6-9FE9-E2E5AC8ACE22}" destId="{F9ABEE37-1717-4469-B8C7-C1EC5843D279}" srcOrd="0" destOrd="0" presId="urn:microsoft.com/office/officeart/2005/8/layout/bProcess4"/>
    <dgm:cxn modelId="{E3B366AE-A437-4BF4-9FFC-50297C4ABD04}" type="presOf" srcId="{3879BE3A-DB51-4624-A5E4-B53EF80A1D5D}" destId="{9A30B9EB-536F-4582-A4F1-FABFE9E926C0}" srcOrd="0" destOrd="0" presId="urn:microsoft.com/office/officeart/2005/8/layout/bProcess4"/>
    <dgm:cxn modelId="{51EA94B5-E59B-40B5-BAF4-54A941043FB1}" type="presOf" srcId="{B0CCCC20-C5A6-4882-9D73-897268E86133}" destId="{C095645C-C881-4E7C-A8EF-059407A36E23}" srcOrd="0" destOrd="0" presId="urn:microsoft.com/office/officeart/2005/8/layout/bProcess4"/>
    <dgm:cxn modelId="{B45E2E63-87DC-4AF1-9F36-41DC7D924D25}" type="presOf" srcId="{6FEBAEBD-9E9E-4481-B2E8-47C5D39493B6}" destId="{C3F493D4-6764-4C0A-B6FD-3E868B62A308}" srcOrd="0" destOrd="0" presId="urn:microsoft.com/office/officeart/2005/8/layout/bProcess4"/>
    <dgm:cxn modelId="{FF6BD5AD-F3AB-4EAA-86AB-379F968FD638}" type="presOf" srcId="{5846CB1B-E23A-4066-84CD-6BDBA76DB97A}" destId="{2DCE7149-847E-4AB1-A9F7-64DD186B7ABB}" srcOrd="0" destOrd="0" presId="urn:microsoft.com/office/officeart/2005/8/layout/bProcess4"/>
    <dgm:cxn modelId="{D4595C2D-5C69-4144-9479-2B16CA155107}" type="presOf" srcId="{A17F47C7-0845-47F2-B035-7D6E39132F94}" destId="{1B699BD0-E626-485E-B1F3-9DD8E6CD31CA}" srcOrd="0" destOrd="0" presId="urn:microsoft.com/office/officeart/2005/8/layout/bProcess4"/>
    <dgm:cxn modelId="{0E473346-8879-4CEF-B6CC-26AC6DC33605}" srcId="{8A4B29B3-1498-4B02-A7B5-259A63F0AD4A}" destId="{C201EC76-F5C9-48EE-814E-0A26DF272F58}" srcOrd="8" destOrd="0" parTransId="{C56E130D-CE07-4404-BC8E-47370E5EE164}" sibTransId="{D3862773-1253-427B-89D8-1892FDFEBF4D}"/>
    <dgm:cxn modelId="{9F68EF16-F934-4BA7-A772-3C12C8443AE3}" type="presOf" srcId="{22E2443A-BF5C-4E2D-80E0-DC9E3F493220}" destId="{77705927-2776-457E-984F-FC38D38F08DD}" srcOrd="0" destOrd="0" presId="urn:microsoft.com/office/officeart/2005/8/layout/bProcess4"/>
    <dgm:cxn modelId="{0765EDC9-BBE1-47AB-A1B0-DB474EAC6196}" type="presOf" srcId="{BA99B5C4-5AF6-470B-ADDB-1AA1D4782353}" destId="{7B37E660-5607-4C90-907F-FCFC3A7D7301}" srcOrd="0" destOrd="0" presId="urn:microsoft.com/office/officeart/2005/8/layout/bProcess4"/>
    <dgm:cxn modelId="{3167556A-1F15-4DB0-B431-2648150B9D2E}" type="presOf" srcId="{C201EC76-F5C9-48EE-814E-0A26DF272F58}" destId="{CA08FB0F-C618-4F14-9B23-C149BCADD8D0}" srcOrd="0" destOrd="0" presId="urn:microsoft.com/office/officeart/2005/8/layout/bProcess4"/>
    <dgm:cxn modelId="{70A01FA6-9007-4D05-A8D1-E3DDB15480EF}" srcId="{8A4B29B3-1498-4B02-A7B5-259A63F0AD4A}" destId="{C8A8EDD4-21F3-40C6-9FE9-E2E5AC8ACE22}" srcOrd="2" destOrd="0" parTransId="{CF93AF4F-E580-4585-886B-61D325C7012F}" sibTransId="{0A3DADB8-9468-4566-B0C2-B5421AED0713}"/>
    <dgm:cxn modelId="{AE939A7E-1EE8-4450-9974-19547D647B2D}" type="presOf" srcId="{5820BAF2-38C6-4344-B084-9D8AD8CB5888}" destId="{42A616EF-6596-48E9-8178-F1B4BC89F321}" srcOrd="0" destOrd="0" presId="urn:microsoft.com/office/officeart/2005/8/layout/bProcess4"/>
    <dgm:cxn modelId="{F63607CF-50EF-40AD-840E-793D37A99629}" srcId="{8A4B29B3-1498-4B02-A7B5-259A63F0AD4A}" destId="{64863B29-E26A-4AD6-BD0C-428CE837A39A}" srcOrd="5" destOrd="0" parTransId="{8368A54E-A3E1-48F9-B95C-F41B51454A37}" sibTransId="{F66415A1-88AA-40B1-9E06-075797AE6D04}"/>
    <dgm:cxn modelId="{445F96D5-5C3E-4313-A2B9-2AA4E90C661D}" srcId="{8A4B29B3-1498-4B02-A7B5-259A63F0AD4A}" destId="{22E2443A-BF5C-4E2D-80E0-DC9E3F493220}" srcOrd="4" destOrd="0" parTransId="{AC029CF2-B8CD-453F-96B3-073892EECEED}" sibTransId="{BA99B5C4-5AF6-470B-ADDB-1AA1D4782353}"/>
    <dgm:cxn modelId="{32D4948E-0755-4B3C-9A82-2BD10B86F708}" type="presOf" srcId="{C816D1BC-C61F-4F4C-B49C-E81FC12B5E27}" destId="{0ABCC50B-AF69-41D6-8176-E05BEA87A020}" srcOrd="0" destOrd="0" presId="urn:microsoft.com/office/officeart/2005/8/layout/bProcess4"/>
    <dgm:cxn modelId="{9860908F-91C4-4893-B188-819ACEF12223}" srcId="{8A4B29B3-1498-4B02-A7B5-259A63F0AD4A}" destId="{C816D1BC-C61F-4F4C-B49C-E81FC12B5E27}" srcOrd="6" destOrd="0" parTransId="{833452AB-611B-4156-9DDE-6116D2DC198E}" sibTransId="{3E9AC8FA-5BD0-4042-86FE-75926038F348}"/>
    <dgm:cxn modelId="{C73417C4-B41A-41D6-BAB6-4B613762B02A}" type="presOf" srcId="{BFD24257-FE0D-4F65-8234-EC688CC23DDD}" destId="{A4F31232-3C60-455A-BC7C-2E62BF0F52FD}" srcOrd="0" destOrd="0" presId="urn:microsoft.com/office/officeart/2005/8/layout/bProcess4"/>
    <dgm:cxn modelId="{0CD3784F-7FAF-497C-BA53-F83BE8DEC2C6}" srcId="{8A4B29B3-1498-4B02-A7B5-259A63F0AD4A}" destId="{A17F47C7-0845-47F2-B035-7D6E39132F94}" srcOrd="0" destOrd="0" parTransId="{A36110FD-51A0-41CC-BCF7-5101CA39935A}" sibTransId="{D7CD197F-EF8B-42B1-AD53-F03AE3EB07CD}"/>
    <dgm:cxn modelId="{21C60A99-E11D-42FD-B32B-A18412A6DDEF}" type="presOf" srcId="{8A4B29B3-1498-4B02-A7B5-259A63F0AD4A}" destId="{BB1C2354-4EED-40BD-A59A-CCA7FA102164}" srcOrd="0" destOrd="0" presId="urn:microsoft.com/office/officeart/2005/8/layout/bProcess4"/>
    <dgm:cxn modelId="{22F32C3E-C1A7-4D20-A13F-C6E906E9D8C5}" type="presOf" srcId="{3E9AC8FA-5BD0-4042-86FE-75926038F348}" destId="{5B84C8BE-4E16-4734-A01F-2C289DE96FF0}" srcOrd="0" destOrd="0" presId="urn:microsoft.com/office/officeart/2005/8/layout/bProcess4"/>
    <dgm:cxn modelId="{173BE190-0307-4BFE-8886-35B8DF5B23D6}" type="presOf" srcId="{64863B29-E26A-4AD6-BD0C-428CE837A39A}" destId="{132EEEE9-3A8F-4D27-A5EE-58AE163260EE}" srcOrd="0" destOrd="0" presId="urn:microsoft.com/office/officeart/2005/8/layout/bProcess4"/>
    <dgm:cxn modelId="{181484E5-2F6F-499F-88E9-D7296FE0BA51}" type="presOf" srcId="{F66415A1-88AA-40B1-9E06-075797AE6D04}" destId="{61BE834A-1ADA-4C46-878B-E7DF9A0C3DE1}" srcOrd="0" destOrd="0" presId="urn:microsoft.com/office/officeart/2005/8/layout/bProcess4"/>
    <dgm:cxn modelId="{0876AF0E-7D70-4C89-A023-0EB7EE941C5A}" srcId="{8A4B29B3-1498-4B02-A7B5-259A63F0AD4A}" destId="{6FEBAEBD-9E9E-4481-B2E8-47C5D39493B6}" srcOrd="7" destOrd="0" parTransId="{A24C3609-D8A3-4975-A727-E658BC4492BA}" sibTransId="{5820BAF2-38C6-4344-B084-9D8AD8CB5888}"/>
    <dgm:cxn modelId="{EF42F13E-3ACD-48D2-9063-4A56432A1330}" srcId="{8A4B29B3-1498-4B02-A7B5-259A63F0AD4A}" destId="{BFD24257-FE0D-4F65-8234-EC688CC23DDD}" srcOrd="3" destOrd="0" parTransId="{67CE9018-2024-4068-B169-72F2D50C6C26}" sibTransId="{B0CCCC20-C5A6-4882-9D73-897268E86133}"/>
    <dgm:cxn modelId="{50E1D9BD-9542-4209-8D4C-DC4459D6CEF1}" type="presOf" srcId="{D7CD197F-EF8B-42B1-AD53-F03AE3EB07CD}" destId="{78D608A5-EE7F-4BC7-8822-7317EE56AEA1}" srcOrd="0" destOrd="0" presId="urn:microsoft.com/office/officeart/2005/8/layout/bProcess4"/>
    <dgm:cxn modelId="{3576283F-2606-4FB3-ABCD-4A40BC3CA97B}" type="presParOf" srcId="{BB1C2354-4EED-40BD-A59A-CCA7FA102164}" destId="{F34DAA1A-0FA1-42D7-B4AB-30F2819BADA0}" srcOrd="0" destOrd="0" presId="urn:microsoft.com/office/officeart/2005/8/layout/bProcess4"/>
    <dgm:cxn modelId="{782E3A3F-1B40-406D-B446-75990EE53149}" type="presParOf" srcId="{F34DAA1A-0FA1-42D7-B4AB-30F2819BADA0}" destId="{A12ED502-0B47-45C0-9E26-7B73A6F7A490}" srcOrd="0" destOrd="0" presId="urn:microsoft.com/office/officeart/2005/8/layout/bProcess4"/>
    <dgm:cxn modelId="{1EEDD8A3-C875-4C2C-8552-5FC48EF654C2}" type="presParOf" srcId="{F34DAA1A-0FA1-42D7-B4AB-30F2819BADA0}" destId="{1B699BD0-E626-485E-B1F3-9DD8E6CD31CA}" srcOrd="1" destOrd="0" presId="urn:microsoft.com/office/officeart/2005/8/layout/bProcess4"/>
    <dgm:cxn modelId="{6BB34451-B2E8-40B7-88A3-E483ABC1AD05}" type="presParOf" srcId="{BB1C2354-4EED-40BD-A59A-CCA7FA102164}" destId="{78D608A5-EE7F-4BC7-8822-7317EE56AEA1}" srcOrd="1" destOrd="0" presId="urn:microsoft.com/office/officeart/2005/8/layout/bProcess4"/>
    <dgm:cxn modelId="{7C2C55AF-6513-4F79-8784-50B1A298B7E0}" type="presParOf" srcId="{BB1C2354-4EED-40BD-A59A-CCA7FA102164}" destId="{4A98F0FE-1F8E-453E-A1C7-42D5E08ADFAC}" srcOrd="2" destOrd="0" presId="urn:microsoft.com/office/officeart/2005/8/layout/bProcess4"/>
    <dgm:cxn modelId="{90F8B93C-383A-428A-BB54-19AD08A6A4D9}" type="presParOf" srcId="{4A98F0FE-1F8E-453E-A1C7-42D5E08ADFAC}" destId="{CDC851B4-A940-4485-99D0-155DC81014FD}" srcOrd="0" destOrd="0" presId="urn:microsoft.com/office/officeart/2005/8/layout/bProcess4"/>
    <dgm:cxn modelId="{E323641C-2203-416A-AF45-08C3B254AF22}" type="presParOf" srcId="{4A98F0FE-1F8E-453E-A1C7-42D5E08ADFAC}" destId="{9A30B9EB-536F-4582-A4F1-FABFE9E926C0}" srcOrd="1" destOrd="0" presId="urn:microsoft.com/office/officeart/2005/8/layout/bProcess4"/>
    <dgm:cxn modelId="{1C0D3D3D-B6F3-4305-892A-124612E2E9F5}" type="presParOf" srcId="{BB1C2354-4EED-40BD-A59A-CCA7FA102164}" destId="{2DCE7149-847E-4AB1-A9F7-64DD186B7ABB}" srcOrd="3" destOrd="0" presId="urn:microsoft.com/office/officeart/2005/8/layout/bProcess4"/>
    <dgm:cxn modelId="{CA8AF577-6141-4EEE-A31B-CE1AA55F150C}" type="presParOf" srcId="{BB1C2354-4EED-40BD-A59A-CCA7FA102164}" destId="{90321A9F-7ECC-4329-ADC6-4908912F8156}" srcOrd="4" destOrd="0" presId="urn:microsoft.com/office/officeart/2005/8/layout/bProcess4"/>
    <dgm:cxn modelId="{C762E6C1-417F-46DF-BBF1-192213128679}" type="presParOf" srcId="{90321A9F-7ECC-4329-ADC6-4908912F8156}" destId="{C61F8D35-FDD2-4415-9673-57751B65578B}" srcOrd="0" destOrd="0" presId="urn:microsoft.com/office/officeart/2005/8/layout/bProcess4"/>
    <dgm:cxn modelId="{BC283A11-F94C-42F9-BC96-57190DB0E573}" type="presParOf" srcId="{90321A9F-7ECC-4329-ADC6-4908912F8156}" destId="{F9ABEE37-1717-4469-B8C7-C1EC5843D279}" srcOrd="1" destOrd="0" presId="urn:microsoft.com/office/officeart/2005/8/layout/bProcess4"/>
    <dgm:cxn modelId="{626A07B0-0E52-4A53-8ED5-8BE60420F03D}" type="presParOf" srcId="{BB1C2354-4EED-40BD-A59A-CCA7FA102164}" destId="{7B61ED9A-5742-483A-A884-53654641B61E}" srcOrd="5" destOrd="0" presId="urn:microsoft.com/office/officeart/2005/8/layout/bProcess4"/>
    <dgm:cxn modelId="{41DCF8FF-5056-46E3-A4EE-81B58B27B45C}" type="presParOf" srcId="{BB1C2354-4EED-40BD-A59A-CCA7FA102164}" destId="{A8AEE086-9311-4622-AC75-7E5761190462}" srcOrd="6" destOrd="0" presId="urn:microsoft.com/office/officeart/2005/8/layout/bProcess4"/>
    <dgm:cxn modelId="{6A1510AD-9242-41FC-A8D7-4F0ACE67829E}" type="presParOf" srcId="{A8AEE086-9311-4622-AC75-7E5761190462}" destId="{58B05C36-550B-44E3-B9BA-807DA579742A}" srcOrd="0" destOrd="0" presId="urn:microsoft.com/office/officeart/2005/8/layout/bProcess4"/>
    <dgm:cxn modelId="{5580E996-286C-4D71-89E7-F8BD9294ADF3}" type="presParOf" srcId="{A8AEE086-9311-4622-AC75-7E5761190462}" destId="{A4F31232-3C60-455A-BC7C-2E62BF0F52FD}" srcOrd="1" destOrd="0" presId="urn:microsoft.com/office/officeart/2005/8/layout/bProcess4"/>
    <dgm:cxn modelId="{EFE15B2B-8704-4C86-96F3-14898F8769CC}" type="presParOf" srcId="{BB1C2354-4EED-40BD-A59A-CCA7FA102164}" destId="{C095645C-C881-4E7C-A8EF-059407A36E23}" srcOrd="7" destOrd="0" presId="urn:microsoft.com/office/officeart/2005/8/layout/bProcess4"/>
    <dgm:cxn modelId="{D11E47E2-8B94-441E-9E1C-F9E68B4711E8}" type="presParOf" srcId="{BB1C2354-4EED-40BD-A59A-CCA7FA102164}" destId="{E9D06B88-71AA-42D3-A9E3-94AF1B751561}" srcOrd="8" destOrd="0" presId="urn:microsoft.com/office/officeart/2005/8/layout/bProcess4"/>
    <dgm:cxn modelId="{1A40A6C7-AE00-4239-94E8-9D768845AC5C}" type="presParOf" srcId="{E9D06B88-71AA-42D3-A9E3-94AF1B751561}" destId="{2DB220D5-A694-4485-898C-95886CC5FF8B}" srcOrd="0" destOrd="0" presId="urn:microsoft.com/office/officeart/2005/8/layout/bProcess4"/>
    <dgm:cxn modelId="{9B9D56D8-D7D0-463A-B3BC-010BF012DC76}" type="presParOf" srcId="{E9D06B88-71AA-42D3-A9E3-94AF1B751561}" destId="{77705927-2776-457E-984F-FC38D38F08DD}" srcOrd="1" destOrd="0" presId="urn:microsoft.com/office/officeart/2005/8/layout/bProcess4"/>
    <dgm:cxn modelId="{67C3069B-0DCB-4E47-9983-44BC7828C38F}" type="presParOf" srcId="{BB1C2354-4EED-40BD-A59A-CCA7FA102164}" destId="{7B37E660-5607-4C90-907F-FCFC3A7D7301}" srcOrd="9" destOrd="0" presId="urn:microsoft.com/office/officeart/2005/8/layout/bProcess4"/>
    <dgm:cxn modelId="{26C3A076-69A6-4D29-94EB-0436C9739216}" type="presParOf" srcId="{BB1C2354-4EED-40BD-A59A-CCA7FA102164}" destId="{8CF3C308-D4CC-431E-A74C-795891D61303}" srcOrd="10" destOrd="0" presId="urn:microsoft.com/office/officeart/2005/8/layout/bProcess4"/>
    <dgm:cxn modelId="{4A923C7D-DA3C-4043-A2F2-968A0CB3C2B7}" type="presParOf" srcId="{8CF3C308-D4CC-431E-A74C-795891D61303}" destId="{6343F50B-9766-4BA2-A316-A1F906C2684C}" srcOrd="0" destOrd="0" presId="urn:microsoft.com/office/officeart/2005/8/layout/bProcess4"/>
    <dgm:cxn modelId="{6052B7ED-C307-4D44-9B3F-920F187D31AD}" type="presParOf" srcId="{8CF3C308-D4CC-431E-A74C-795891D61303}" destId="{132EEEE9-3A8F-4D27-A5EE-58AE163260EE}" srcOrd="1" destOrd="0" presId="urn:microsoft.com/office/officeart/2005/8/layout/bProcess4"/>
    <dgm:cxn modelId="{678F00D2-4E32-4D5F-B5E5-DFA841E55761}" type="presParOf" srcId="{BB1C2354-4EED-40BD-A59A-CCA7FA102164}" destId="{61BE834A-1ADA-4C46-878B-E7DF9A0C3DE1}" srcOrd="11" destOrd="0" presId="urn:microsoft.com/office/officeart/2005/8/layout/bProcess4"/>
    <dgm:cxn modelId="{3C3B3066-7FBF-4548-A904-4CD9C657254B}" type="presParOf" srcId="{BB1C2354-4EED-40BD-A59A-CCA7FA102164}" destId="{B394F4C3-4D02-42EB-8383-61B694AF7C28}" srcOrd="12" destOrd="0" presId="urn:microsoft.com/office/officeart/2005/8/layout/bProcess4"/>
    <dgm:cxn modelId="{DA84EF38-ED00-4111-A0AE-F2C60198D4FC}" type="presParOf" srcId="{B394F4C3-4D02-42EB-8383-61B694AF7C28}" destId="{90B87FFC-C4B6-489A-95D3-88D0E999ABDA}" srcOrd="0" destOrd="0" presId="urn:microsoft.com/office/officeart/2005/8/layout/bProcess4"/>
    <dgm:cxn modelId="{7A411BDF-1751-43D2-A85B-32C2ADA0EF03}" type="presParOf" srcId="{B394F4C3-4D02-42EB-8383-61B694AF7C28}" destId="{0ABCC50B-AF69-41D6-8176-E05BEA87A020}" srcOrd="1" destOrd="0" presId="urn:microsoft.com/office/officeart/2005/8/layout/bProcess4"/>
    <dgm:cxn modelId="{7D00BD77-F649-46E9-947D-DB108305F9C1}" type="presParOf" srcId="{BB1C2354-4EED-40BD-A59A-CCA7FA102164}" destId="{5B84C8BE-4E16-4734-A01F-2C289DE96FF0}" srcOrd="13" destOrd="0" presId="urn:microsoft.com/office/officeart/2005/8/layout/bProcess4"/>
    <dgm:cxn modelId="{0E2E4C8C-FCFC-4C28-A157-FC41E5CBC61C}" type="presParOf" srcId="{BB1C2354-4EED-40BD-A59A-CCA7FA102164}" destId="{9BAD6937-0571-4581-9A80-0D2383C95E0F}" srcOrd="14" destOrd="0" presId="urn:microsoft.com/office/officeart/2005/8/layout/bProcess4"/>
    <dgm:cxn modelId="{6092EA1E-ABFB-4C3F-A42D-25B3D431668C}" type="presParOf" srcId="{9BAD6937-0571-4581-9A80-0D2383C95E0F}" destId="{CE82190B-4EFC-4C10-AD50-DFDBB3155D52}" srcOrd="0" destOrd="0" presId="urn:microsoft.com/office/officeart/2005/8/layout/bProcess4"/>
    <dgm:cxn modelId="{15E8DEBD-8AD1-4C31-B9D8-0D6E04AC252C}" type="presParOf" srcId="{9BAD6937-0571-4581-9A80-0D2383C95E0F}" destId="{C3F493D4-6764-4C0A-B6FD-3E868B62A308}" srcOrd="1" destOrd="0" presId="urn:microsoft.com/office/officeart/2005/8/layout/bProcess4"/>
    <dgm:cxn modelId="{D4F06FD7-FD36-4F99-B8F6-58AA40C9D5FC}" type="presParOf" srcId="{BB1C2354-4EED-40BD-A59A-CCA7FA102164}" destId="{42A616EF-6596-48E9-8178-F1B4BC89F321}" srcOrd="15" destOrd="0" presId="urn:microsoft.com/office/officeart/2005/8/layout/bProcess4"/>
    <dgm:cxn modelId="{C962FF32-B1CE-4384-BEC3-7F1CB8C9D7E1}" type="presParOf" srcId="{BB1C2354-4EED-40BD-A59A-CCA7FA102164}" destId="{41946B0D-6DA2-44A8-9FEB-7DF239928951}" srcOrd="16" destOrd="0" presId="urn:microsoft.com/office/officeart/2005/8/layout/bProcess4"/>
    <dgm:cxn modelId="{6CE89614-7ACA-47A2-8A92-802DAEC4DF67}" type="presParOf" srcId="{41946B0D-6DA2-44A8-9FEB-7DF239928951}" destId="{D167D6FE-3308-4ADE-BBC8-02A39AD89743}" srcOrd="0" destOrd="0" presId="urn:microsoft.com/office/officeart/2005/8/layout/bProcess4"/>
    <dgm:cxn modelId="{C5F428E3-E4BB-479E-8E4C-B78814C7400F}" type="presParOf" srcId="{41946B0D-6DA2-44A8-9FEB-7DF239928951}" destId="{CA08FB0F-C618-4F14-9B23-C149BCADD8D0}" srcOrd="1" destOrd="0" presId="urn:microsoft.com/office/officeart/2005/8/layout/b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608A5-EE7F-4BC7-8822-7317EE56AEA1}">
      <dsp:nvSpPr>
        <dsp:cNvPr id="0" name=""/>
        <dsp:cNvSpPr/>
      </dsp:nvSpPr>
      <dsp:spPr>
        <a:xfrm rot="5400000">
          <a:off x="1141017" y="1990010"/>
          <a:ext cx="1788035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99BD0-E626-485E-B1F3-9DD8E6CD31CA}">
      <dsp:nvSpPr>
        <dsp:cNvPr id="0" name=""/>
        <dsp:cNvSpPr/>
      </dsp:nvSpPr>
      <dsp:spPr>
        <a:xfrm>
          <a:off x="4416" y="840915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участия в Стимулирующей программе ЮЛ (ИП) подает документы в ООО «Газпром газомоторное топливо»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883041"/>
        <a:ext cx="2312897" cy="1354037"/>
      </dsp:txXfrm>
    </dsp:sp>
    <dsp:sp modelId="{2DCE7149-847E-4AB1-A9F7-64DD186B7ABB}">
      <dsp:nvSpPr>
        <dsp:cNvPr id="0" name=""/>
        <dsp:cNvSpPr/>
      </dsp:nvSpPr>
      <dsp:spPr>
        <a:xfrm rot="5400000">
          <a:off x="1063291" y="3836371"/>
          <a:ext cx="1788035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0B9EB-536F-4582-A4F1-FABFE9E926C0}">
      <dsp:nvSpPr>
        <dsp:cNvPr id="0" name=""/>
        <dsp:cNvSpPr/>
      </dsp:nvSpPr>
      <dsp:spPr>
        <a:xfrm>
          <a:off x="4416" y="2638777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Данные об ЮЛ (ИП)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передает в ППТО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2680903"/>
        <a:ext cx="2312897" cy="1354037"/>
      </dsp:txXfrm>
    </dsp:sp>
    <dsp:sp modelId="{7B61ED9A-5742-483A-A884-53654641B61E}">
      <dsp:nvSpPr>
        <dsp:cNvPr id="0" name=""/>
        <dsp:cNvSpPr/>
      </dsp:nvSpPr>
      <dsp:spPr>
        <a:xfrm>
          <a:off x="501110" y="4690747"/>
          <a:ext cx="3178382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BEE37-1717-4469-B8C7-C1EC5843D279}">
      <dsp:nvSpPr>
        <dsp:cNvPr id="0" name=""/>
        <dsp:cNvSpPr/>
      </dsp:nvSpPr>
      <dsp:spPr>
        <a:xfrm>
          <a:off x="4416" y="4436639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топливо», ППТО заключают с ЮЛ (ИП) трехсторонний договор на установку ГБО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4478765"/>
        <a:ext cx="2312897" cy="1354037"/>
      </dsp:txXfrm>
    </dsp:sp>
    <dsp:sp modelId="{C095645C-C881-4E7C-A8EF-059407A36E23}">
      <dsp:nvSpPr>
        <dsp:cNvPr id="0" name=""/>
        <dsp:cNvSpPr/>
      </dsp:nvSpPr>
      <dsp:spPr>
        <a:xfrm rot="16200000">
          <a:off x="4376292" y="3767856"/>
          <a:ext cx="1858866" cy="215743"/>
        </a:xfrm>
        <a:prstGeom prst="rect">
          <a:avLst/>
        </a:prstGeom>
        <a:solidFill>
          <a:schemeClr val="bg1">
            <a:lumMod val="5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31232-3C60-455A-BC7C-2E62BF0F52FD}">
      <dsp:nvSpPr>
        <dsp:cNvPr id="0" name=""/>
        <dsp:cNvSpPr/>
      </dsp:nvSpPr>
      <dsp:spPr>
        <a:xfrm>
          <a:off x="3192625" y="4436639"/>
          <a:ext cx="2397149" cy="143828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                (на первичную экспертизу)     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4751" y="4478765"/>
        <a:ext cx="2312897" cy="1354037"/>
      </dsp:txXfrm>
    </dsp:sp>
    <dsp:sp modelId="{7B37E660-5607-4C90-907F-FCFC3A7D7301}">
      <dsp:nvSpPr>
        <dsp:cNvPr id="0" name=""/>
        <dsp:cNvSpPr/>
      </dsp:nvSpPr>
      <dsp:spPr>
        <a:xfrm rot="16200000">
          <a:off x="4364990" y="1811215"/>
          <a:ext cx="1858866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05927-2776-457E-984F-FC38D38F08DD}">
      <dsp:nvSpPr>
        <dsp:cNvPr id="0" name=""/>
        <dsp:cNvSpPr/>
      </dsp:nvSpPr>
      <dsp:spPr>
        <a:xfrm>
          <a:off x="3192625" y="2496142"/>
          <a:ext cx="2397149" cy="1580924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установку ГБО,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оборудование» перечисляет в ППТО средства (являющиеся займом+1%) или получение топливной карты на 1500 </a:t>
          </a:r>
          <a:r>
            <a:rPr lang="ru-RU" sz="1350" b="0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куб.м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8929" y="2542446"/>
        <a:ext cx="2304541" cy="1488316"/>
      </dsp:txXfrm>
    </dsp:sp>
    <dsp:sp modelId="{61BE834A-1ADA-4C46-878B-E7DF9A0C3DE1}">
      <dsp:nvSpPr>
        <dsp:cNvPr id="0" name=""/>
        <dsp:cNvSpPr/>
      </dsp:nvSpPr>
      <dsp:spPr>
        <a:xfrm>
          <a:off x="3681881" y="942907"/>
          <a:ext cx="3178382" cy="215743"/>
        </a:xfrm>
        <a:prstGeom prst="rect">
          <a:avLst/>
        </a:prstGeom>
        <a:solidFill>
          <a:schemeClr val="accent4"/>
        </a:solidFill>
        <a:ln>
          <a:solidFill>
            <a:srgbClr val="7030A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EEEE9-3A8F-4D27-A5EE-58AE163260EE}">
      <dsp:nvSpPr>
        <dsp:cNvPr id="0" name=""/>
        <dsp:cNvSpPr/>
      </dsp:nvSpPr>
      <dsp:spPr>
        <a:xfrm>
          <a:off x="3192625" y="698279"/>
          <a:ext cx="2397149" cy="1438289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ТС 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на газомоторное топливо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4751" y="740405"/>
        <a:ext cx="2312897" cy="1354037"/>
      </dsp:txXfrm>
    </dsp:sp>
    <dsp:sp modelId="{5B84C8BE-4E16-4734-A01F-2C289DE96FF0}">
      <dsp:nvSpPr>
        <dsp:cNvPr id="0" name=""/>
        <dsp:cNvSpPr/>
      </dsp:nvSpPr>
      <dsp:spPr>
        <a:xfrm rot="5400000">
          <a:off x="7550138" y="1901110"/>
          <a:ext cx="1788035" cy="215743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CC50B-AF69-41D6-8176-E05BEA87A020}">
      <dsp:nvSpPr>
        <dsp:cNvPr id="0" name=""/>
        <dsp:cNvSpPr/>
      </dsp:nvSpPr>
      <dsp:spPr>
        <a:xfrm>
          <a:off x="6380834" y="698279"/>
          <a:ext cx="2397149" cy="143828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на метан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2960" y="740405"/>
        <a:ext cx="2312897" cy="1354037"/>
      </dsp:txXfrm>
    </dsp:sp>
    <dsp:sp modelId="{42A616EF-6596-48E9-8178-F1B4BC89F321}">
      <dsp:nvSpPr>
        <dsp:cNvPr id="0" name=""/>
        <dsp:cNvSpPr/>
      </dsp:nvSpPr>
      <dsp:spPr>
        <a:xfrm rot="5400000">
          <a:off x="7520850" y="3682310"/>
          <a:ext cx="1788035" cy="215743"/>
        </a:xfrm>
        <a:prstGeom prst="rect">
          <a:avLst/>
        </a:prstGeom>
        <a:solidFill>
          <a:srgbClr val="00B050"/>
        </a:solidFill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493D4-6764-4C0A-B6FD-3E868B62A308}">
      <dsp:nvSpPr>
        <dsp:cNvPr id="0" name=""/>
        <dsp:cNvSpPr/>
      </dsp:nvSpPr>
      <dsp:spPr>
        <a:xfrm>
          <a:off x="6380834" y="2496142"/>
          <a:ext cx="2397149" cy="143828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формирует пакет документов самостоятельно или через ППТО для отправки  в Министерство экономики РТ</a:t>
          </a: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</dsp:txBody>
      <dsp:txXfrm>
        <a:off x="6422960" y="2538268"/>
        <a:ext cx="2312897" cy="1354037"/>
      </dsp:txXfrm>
    </dsp:sp>
    <dsp:sp modelId="{CA08FB0F-C618-4F14-9B23-C149BCADD8D0}">
      <dsp:nvSpPr>
        <dsp:cNvPr id="0" name=""/>
        <dsp:cNvSpPr/>
      </dsp:nvSpPr>
      <dsp:spPr>
        <a:xfrm>
          <a:off x="6380834" y="4294004"/>
          <a:ext cx="2397149" cy="143828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15-30% затрат ЮЛ (ИП)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2960" y="4336130"/>
        <a:ext cx="2312897" cy="1354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8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95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13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9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11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1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0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39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82332651"/>
              </p:ext>
            </p:extLst>
          </p:nvPr>
        </p:nvGraphicFramePr>
        <p:xfrm>
          <a:off x="179512" y="284791"/>
          <a:ext cx="8782401" cy="6573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37" y="100125"/>
            <a:ext cx="8208912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переоборудования ТС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ГМТ (метан)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Юр. лиц и ИП.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973396" y="1111033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132992" y="473849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326443" y="1111033"/>
            <a:ext cx="551399" cy="32215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34142" y="291757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68998" y="2917323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354065" y="2939521"/>
            <a:ext cx="551397" cy="31564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34142" y="4709712"/>
            <a:ext cx="537957" cy="359182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168997" y="109866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350042" y="4708854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125995" y="1093942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Nautilus Pompilius" pitchFamily="50" charset="-52"/>
              </a:rPr>
              <a:t>1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31961" y="287382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2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31960" y="4687684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3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41475" y="4734615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4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73452" y="2916522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5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73451" y="1080561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6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41338" y="109866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7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461759" y="290918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8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22052" y="4687685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9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858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7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27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Порядок обращения»</a:t>
            </a:r>
            <a:r>
              <a:rPr lang="ru-RU" sz="3200" dirty="0">
                <a:latin typeface="Nautilus Pompilius" pitchFamily="50" charset="-52"/>
                <a:ea typeface="Calibri"/>
                <a:cs typeface="Times New Roman"/>
              </a:rPr>
              <a:t/>
            </a:r>
            <a:br>
              <a:rPr lang="ru-RU" sz="3200" dirty="0">
                <a:latin typeface="Nautilus Pompilius" pitchFamily="50" charset="-52"/>
                <a:ea typeface="Calibri"/>
                <a:cs typeface="Times New Roman"/>
              </a:rPr>
            </a:br>
            <a:r>
              <a:rPr lang="ru-RU" dirty="0">
                <a:latin typeface="Nautilus Pompilius" pitchFamily="50" charset="-52"/>
              </a:rPr>
              <a:t/>
            </a:r>
            <a:br>
              <a:rPr lang="ru-RU" dirty="0">
                <a:latin typeface="Nautilus Pompilius" pitchFamily="50" charset="-52"/>
              </a:rPr>
            </a:br>
            <a:endParaRPr lang="ru-RU" dirty="0">
              <a:latin typeface="Nautilus Pompilius" pitchFamily="50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688632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участия в Стимулирующей программе, Участник подает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 ООО «Газпром газомоторное топливо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Данные Участника передаются от ООО </a:t>
            </a: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«Газпром газомоторное топливо</a:t>
            </a: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 в ППТО.</a:t>
            </a: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газомоторное топливо», ППТО заключают с ЮЛ (ИП) трехсторонний договор на установку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ГБО.</a:t>
            </a:r>
            <a:endParaRPr lang="ru-RU" sz="56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замер данных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экспертную лабораторию (1 этап экспертизы).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установку ГБО, ООО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 газомоторное оборудование» перечисляет средства (являющиеся займом) в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ППТО в пользу Участника.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газомоторное топливо» перечисляет на счет ППТО средства в размере стоимости переоборудования ТС на газомоторное топливо + 1 % годовых. Участник программы  через 6-12 месяцев перечисляет на счет ООО «Газпром газомоторное топливо» средства в размере, эквивалентной сумме займа + 1 % (за пользование денежными средствами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Для участников не получающих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предоставляется топливная карта на 1500 куб. м, при этом Участник обязуется выполнить условия «Бери или плати»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ППТО производит переоборудование  ТС на газомоторное топливо.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замер данных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экспертную лабораторию (2 этап экспертизы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ставиться отметка в ГИБДД о переводе ТС на метан.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субсидии, ЮЛ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(ИП) формирует пакет документов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уполномоченную организацию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 Участник предоставляет пакет документов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ППТО).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пакета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согласно Постановления, Министерство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РТ принимает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предоставлении субсидии на возмещение части затрат, Участника программы по переводу ТС на газомоторное топливо. После подписания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соглашения, Министерство экономики РТ перечисляет субсидию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р/с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444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436</Words>
  <Application>Microsoft Office PowerPoint</Application>
  <PresentationFormat>Экран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 «Порядок обращения»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КонсПлюс</cp:lastModifiedBy>
  <cp:revision>67</cp:revision>
  <cp:lastPrinted>2016-03-03T10:04:42Z</cp:lastPrinted>
  <dcterms:created xsi:type="dcterms:W3CDTF">2016-03-01T06:38:01Z</dcterms:created>
  <dcterms:modified xsi:type="dcterms:W3CDTF">2016-03-28T10:59:01Z</dcterms:modified>
</cp:coreProperties>
</file>